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3" r:id="rId3"/>
    <p:sldId id="266" r:id="rId4"/>
    <p:sldId id="263" r:id="rId5"/>
    <p:sldId id="274" r:id="rId6"/>
    <p:sldId id="267" r:id="rId7"/>
    <p:sldId id="269" r:id="rId8"/>
    <p:sldId id="268" r:id="rId9"/>
    <p:sldId id="270" r:id="rId10"/>
    <p:sldId id="272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007A37"/>
    <a:srgbClr val="006C31"/>
    <a:srgbClr val="003760"/>
    <a:srgbClr val="00589A"/>
    <a:srgbClr val="008EC0"/>
    <a:srgbClr val="99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8389-4D3F-45BF-AEBF-73A5A4ACBC6C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910F-A4D2-4501-B376-8B875327E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7024-4B78-48BC-969F-10586692D5CC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28B1-334E-4D4F-8F7E-EA6DA90FA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8D08-0BED-4049-A3F3-ABDA1C0F29CD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D634-16E7-4B71-BAFF-200B41976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EDB3-7A3C-4F08-B52E-ACB5F563FD21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7068-6E47-4980-BADE-7EA684A41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9F17-275E-4269-9854-E5C57B83D4C5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B5F6-72E0-48AB-8619-3E60907AA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766F8-8E1F-4F5A-94FE-51E72851F765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4067E-D131-44FA-B792-DAEB6BEF1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4217-87DE-4238-91F6-E42322B24618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A8441-7205-4AD7-812B-2A24AE54B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F27C-3CA8-4E43-9BBC-C1F8A8160283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042B-4ED5-4A1B-ADCC-8B142C5FD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F8B3-792D-496F-800E-A94F8336BEFE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83E7-6D82-444B-BB24-C96038E88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E38E-7B70-42A1-967B-12E6BA4976E8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9421-B416-48D8-BBD0-E871AA5BE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B569-D57A-4533-BFDF-080CDA9AA08D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1FA4F-BCF5-43A9-A8E6-D5FE4E36E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1D030F-1A62-4F79-B1BC-3CEF9BA05892}" type="datetimeFigureOut">
              <a:rPr lang="ru-RU"/>
              <a:pPr>
                <a:defRPr/>
              </a:pPr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CD758E-F982-4FA8-8DF7-D3DBA8DEA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507313"/>
            <a:ext cx="3671887" cy="1295400"/>
          </a:xfrm>
          <a:prstGeom prst="roundRect">
            <a:avLst>
              <a:gd name="adj" fmla="val 1782"/>
            </a:avLst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b="1" i="1" dirty="0" smtClean="0">
                <a:solidFill>
                  <a:srgbClr val="404040"/>
                </a:solidFill>
                <a:cs typeface="Times New Roman" pitchFamily="18" charset="0"/>
              </a:rPr>
              <a:t>Урок литературы</a:t>
            </a:r>
          </a:p>
          <a:p>
            <a:pPr eaLnBrk="1" hangingPunct="1">
              <a:spcBef>
                <a:spcPct val="0"/>
              </a:spcBef>
            </a:pPr>
            <a:r>
              <a:rPr lang="ru-RU" b="1" i="1" dirty="0" smtClean="0">
                <a:solidFill>
                  <a:srgbClr val="404040"/>
                </a:solidFill>
                <a:cs typeface="Times New Roman" pitchFamily="18" charset="0"/>
              </a:rPr>
              <a:t>7 класс</a:t>
            </a:r>
            <a:endParaRPr lang="ru-RU" b="1" i="1" dirty="0" smtClean="0">
              <a:solidFill>
                <a:srgbClr val="404040"/>
              </a:solidFill>
              <a:cs typeface="Times New Roman" pitchFamily="18" charset="0"/>
            </a:endParaRPr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58888" y="2205038"/>
            <a:ext cx="7056437" cy="274637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Критерии оценивания</a:t>
            </a:r>
            <a:endParaRPr lang="ru-RU" dirty="0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1 балл – за каждый пункт в таблице, ещё по баллу за каждое средство художественной выразительности.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2 балла – за определение размера.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116013" y="1600200"/>
            <a:ext cx="7570787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Подготовить читательский отзыв на одно из стихотворений, прочитанных на уроке (с.21 «Творч.задание»)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БЛ</a:t>
            </a:r>
            <a:r>
              <a:rPr lang="ru-RU" smtClean="0">
                <a:solidFill>
                  <a:srgbClr val="FF0000"/>
                </a:solidFill>
              </a:rPr>
              <a:t>А</a:t>
            </a:r>
            <a:r>
              <a:rPr lang="ru-RU" smtClean="0"/>
              <a:t>ГОВЕСТ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sz="half" idx="1"/>
          </p:nvPr>
        </p:nvSpPr>
        <p:spPr>
          <a:xfrm>
            <a:off x="827088" y="1557338"/>
            <a:ext cx="7786687" cy="35179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Благая весть – бл</a:t>
            </a:r>
            <a:r>
              <a:rPr lang="ru-RU" smtClean="0">
                <a:solidFill>
                  <a:srgbClr val="FF0000"/>
                </a:solidFill>
              </a:rPr>
              <a:t>А</a:t>
            </a:r>
            <a:r>
              <a:rPr lang="ru-RU" smtClean="0"/>
              <a:t>говест – церковный звон одним большим колоколом, извещающий о начале богослужения</a:t>
            </a:r>
          </a:p>
        </p:txBody>
      </p:sp>
      <p:pic>
        <p:nvPicPr>
          <p:cNvPr id="14339" name="Picture 5" descr="1642838409_11-vsegda-pomnim-com-p-tserkovnie-kolokola-foto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852738"/>
            <a:ext cx="4500562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title"/>
          </p:nvPr>
        </p:nvSpPr>
        <p:spPr>
          <a:xfrm>
            <a:off x="971550" y="188913"/>
            <a:ext cx="7726363" cy="777875"/>
          </a:xfrm>
        </p:spPr>
        <p:txBody>
          <a:bodyPr/>
          <a:lstStyle/>
          <a:p>
            <a:pPr eaLnBrk="1" hangingPunct="1"/>
            <a:r>
              <a:rPr lang="ru-RU" sz="4000" smtClean="0"/>
              <a:t>Стихотворения о родной природе</a:t>
            </a:r>
          </a:p>
        </p:txBody>
      </p:sp>
      <p:pic>
        <p:nvPicPr>
          <p:cNvPr id="15362" name="Picture 8" descr="i?id=c917abf33d6ffb8e59479453dd34c66c93155781-642903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981075"/>
            <a:ext cx="2724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i?id=9a9b0e86c54ecab503b906d1b1da7987decb8df1-5513755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981075"/>
            <a:ext cx="2749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2" descr="i?id=6229b613a221f6b966f662bed249941b1f7d999f-8497069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357563"/>
            <a:ext cx="2619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116013" y="4435475"/>
            <a:ext cx="236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В.А. Жуковский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64250" y="4024313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А.К. Толстой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00425" y="6183313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И.А. Бунин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graphicFrame>
        <p:nvGraphicFramePr>
          <p:cNvPr id="16491" name="Group 107"/>
          <p:cNvGraphicFramePr>
            <a:graphicFrameLocks noGrp="1"/>
          </p:cNvGraphicFramePr>
          <p:nvPr/>
        </p:nvGraphicFramePr>
        <p:xfrm>
          <a:off x="1116013" y="260350"/>
          <a:ext cx="7848600" cy="6124579"/>
        </p:xfrm>
        <a:graphic>
          <a:graphicData uri="http://schemas.openxmlformats.org/drawingml/2006/table">
            <a:tbl>
              <a:tblPr/>
              <a:tblGrid>
                <a:gridCol w="576262"/>
                <a:gridCol w="2447925"/>
                <a:gridCol w="576263"/>
                <a:gridCol w="4248150"/>
              </a:tblGrid>
              <a:tr h="5572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Незнакомые слова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Лексическое 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трепет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Сожалея, признавать свою ошибку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родимый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Колебание, дрожание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То же, что путешествовать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дубрава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Мучить, изнурять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благодатный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Свой, родной, милый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томить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Покорный, смирный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каяться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Светло-синий цвет, синева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странствовать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Обильный и радостный, полный благ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лазурь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Возглас при приветствии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кроткий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Дубовый лес, роща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Проверь себя</a:t>
            </a:r>
          </a:p>
        </p:txBody>
      </p:sp>
      <p:graphicFrame>
        <p:nvGraphicFramePr>
          <p:cNvPr id="17447" name="Group 39"/>
          <p:cNvGraphicFramePr>
            <a:graphicFrameLocks noGrp="1"/>
          </p:cNvGraphicFramePr>
          <p:nvPr/>
        </p:nvGraphicFramePr>
        <p:xfrm>
          <a:off x="1524000" y="1397000"/>
          <a:ext cx="6096000" cy="16002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«Приход весны». В.А. Жуковский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547813" y="1628775"/>
            <a:ext cx="5761037" cy="4525963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smtClean="0"/>
              <a:t>Зелень нивы, рощи лепет,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mtClean="0"/>
              <a:t>В небе жаворонка трепет,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mtClean="0"/>
              <a:t>Тёплый дождь, сверканье вод, -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mtClean="0"/>
              <a:t>Вас назвавши, что прибавить?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mtClean="0"/>
              <a:t>Чем иным тебя прославить,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mtClean="0"/>
              <a:t>Жизнь души, весны приход?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8893175" cy="596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07" name="Group 51"/>
          <p:cNvGraphicFramePr>
            <a:graphicFrameLocks noGrp="1"/>
          </p:cNvGraphicFramePr>
          <p:nvPr/>
        </p:nvGraphicFramePr>
        <p:xfrm>
          <a:off x="1042988" y="476250"/>
          <a:ext cx="7777162" cy="6075680"/>
        </p:xfrm>
        <a:graphic>
          <a:graphicData uri="http://schemas.openxmlformats.org/drawingml/2006/table">
            <a:tbl>
              <a:tblPr/>
              <a:tblGrid>
                <a:gridCol w="2665412"/>
                <a:gridCol w="511175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Этапы анализа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«Приход весны»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В.А. Жуковский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Главный образ (о чем стихотворение?)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Образ весны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Зрительный образы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Нивы, рощи, жаворонок, дождь, сверканье вод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Слуховые образы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Трепет (жаворонка), дождь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Средства худ.выр-ти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Эпитет: тёплый дождь; сравнение: весна – жизнь души; олицетворение: рощи лепет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Стилистич.фигуры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Инверсия: рощи лепет, весны приход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Особенности стих-я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Одна строфа (6 строк). Состоит из двух вопросительный предложений. Второй вопрос – риторическое обращение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Идея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 приходом весны всё оживает, даже душа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Размер и рифмовка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/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/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-/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хорей, рифмовка парная и опоясывающая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5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47026"/>
              </p:ext>
            </p:extLst>
          </p:nvPr>
        </p:nvGraphicFramePr>
        <p:xfrm>
          <a:off x="1116013" y="333375"/>
          <a:ext cx="7704137" cy="6265228"/>
        </p:xfrm>
        <a:graphic>
          <a:graphicData uri="http://schemas.openxmlformats.org/drawingml/2006/table">
            <a:tbl>
              <a:tblPr/>
              <a:tblGrid>
                <a:gridCol w="2840037"/>
                <a:gridCol w="2432050"/>
                <a:gridCol w="2432050"/>
              </a:tblGrid>
              <a:tr h="2305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А.К. Толстой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«Край ты мой,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Родимый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край…»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Родной край – это необъятные просторы, которые, несмотря на суровость, вызывают восторг у лирического героя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8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                                                                  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«Замолкнул гром…»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Нужно бережно относиться к живой природе, ведь на её долю итак выпадает много испытаний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344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«Родина»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Велики просторы нашей родины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21530" name="Picture 8" descr="i?id=c917abf33d6ffb8e59479453dd34c66c93155781-642903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25098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8" name="Picture 12" descr="i?id=6229b613a221f6b966f662bed249941b1f7d999f-849706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005263"/>
            <a:ext cx="25368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1239838" y="3663950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И.А. Бунин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3300"/>
      </a:hlink>
      <a:folHlink>
        <a:srgbClr val="FFC9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385</Words>
  <Application>Microsoft Office PowerPoint</Application>
  <PresentationFormat>Экран 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Тема Office</vt:lpstr>
      <vt:lpstr>Презентация PowerPoint</vt:lpstr>
      <vt:lpstr>БЛАГОВЕСТ</vt:lpstr>
      <vt:lpstr>Стихотворения о родной природе</vt:lpstr>
      <vt:lpstr>Презентация PowerPoint</vt:lpstr>
      <vt:lpstr>Проверь себя</vt:lpstr>
      <vt:lpstr>«Приход весны». В.А. Жуковский</vt:lpstr>
      <vt:lpstr>Презентация PowerPoint</vt:lpstr>
      <vt:lpstr>Презентация PowerPoint</vt:lpstr>
      <vt:lpstr>Презентация PowerPoint</vt:lpstr>
      <vt:lpstr>Критерии оценивания</vt:lpstr>
      <vt:lpstr>Домашнее задание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Ранько</dc:creator>
  <cp:lastModifiedBy>user</cp:lastModifiedBy>
  <cp:revision>35</cp:revision>
  <dcterms:created xsi:type="dcterms:W3CDTF">2019-08-10T19:30:32Z</dcterms:created>
  <dcterms:modified xsi:type="dcterms:W3CDTF">2023-08-17T14:35:04Z</dcterms:modified>
</cp:coreProperties>
</file>